
<file path=[Content_Types].xml><?xml version="1.0" encoding="utf-8"?>
<Types xmlns="http://schemas.openxmlformats.org/package/2006/content-types">
  <Default Extension="png" ContentType="image/png"/>
  <Default Extension="jfif" ContentType="image/jpe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84" r:id="rId2"/>
    <p:sldId id="256" r:id="rId3"/>
    <p:sldId id="276" r:id="rId4"/>
    <p:sldId id="278" r:id="rId5"/>
    <p:sldId id="277" r:id="rId6"/>
    <p:sldId id="279" r:id="rId7"/>
    <p:sldId id="280" r:id="rId8"/>
    <p:sldId id="281" r:id="rId9"/>
    <p:sldId id="282" r:id="rId10"/>
    <p:sldId id="283" r:id="rId11"/>
    <p:sldId id="285" r:id="rId12"/>
    <p:sldId id="275" r:id="rId13"/>
    <p:sldId id="259" r:id="rId14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uai yu" initials="sy" lastIdx="0" clrIdx="0">
    <p:extLst>
      <p:ext uri="{19B8F6BF-5375-455C-9EA6-DF929625EA0E}">
        <p15:presenceInfo xmlns:p15="http://schemas.microsoft.com/office/powerpoint/2012/main" userId="f28046d16795582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60"/>
  </p:normalViewPr>
  <p:slideViewPr>
    <p:cSldViewPr>
      <p:cViewPr varScale="1">
        <p:scale>
          <a:sx n="64" d="100"/>
          <a:sy n="64" d="100"/>
        </p:scale>
        <p:origin x="134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C51791B-259B-4891-BB9F-1A8BA2B08C2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09980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253128E-32A8-4387-9D79-AA960FC5F5F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01279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4B67FC-5C62-4B43-8DA8-7DBE7FCC81DA}" type="slidenum">
              <a:rPr lang="en-US" altLang="zh-CN"/>
              <a:pPr/>
              <a:t>2</a:t>
            </a:fld>
            <a:endParaRPr lang="en-US" altLang="zh-CN"/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031550-C738-426D-8998-A4B8BE604EEB}" type="slidenum">
              <a:rPr lang="en-US" altLang="zh-CN"/>
              <a:pPr/>
              <a:t>13</a:t>
            </a:fld>
            <a:endParaRPr lang="en-US" altLang="zh-CN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Picture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a_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"/>
          <a:stretch>
            <a:fillRect/>
          </a:stretch>
        </p:blipFill>
        <p:spPr bwMode="auto">
          <a:xfrm>
            <a:off x="0" y="0"/>
            <a:ext cx="9144000" cy="530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8" name="Rectangle 22"/>
          <p:cNvSpPr>
            <a:spLocks noChangeArrowheads="1"/>
          </p:cNvSpPr>
          <p:nvPr userDrawn="1"/>
        </p:nvSpPr>
        <p:spPr bwMode="gray">
          <a:xfrm>
            <a:off x="0" y="2590800"/>
            <a:ext cx="9144000" cy="1066800"/>
          </a:xfrm>
          <a:prstGeom prst="rect">
            <a:avLst/>
          </a:prstGeom>
          <a:gradFill rotWithShape="1">
            <a:gsLst>
              <a:gs pos="0">
                <a:srgbClr val="3191D3"/>
              </a:gs>
              <a:gs pos="100000">
                <a:srgbClr val="3191D3">
                  <a:gamma/>
                  <a:shade val="4627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D125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743200"/>
            <a:ext cx="7772400" cy="6858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/>
              <a:t>2007</a:t>
            </a:r>
            <a:r>
              <a:rPr lang="zh-CN" altLang="en-US" noProof="0"/>
              <a:t>年度硕士论文答辩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733800"/>
            <a:ext cx="6400800" cy="533400"/>
          </a:xfrm>
        </p:spPr>
        <p:txBody>
          <a:bodyPr/>
          <a:lstStyle>
            <a:lvl1pPr marL="0" indent="0" algn="ctr">
              <a:buFontTx/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noProof="0"/>
              <a:t>刘青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2532C941-3C66-40D9-A3E7-F73052361DC8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4110" name="Rectangle 14" descr="mao1-1"/>
          <p:cNvSpPr>
            <a:spLocks noChangeAspect="1" noChangeArrowheads="1"/>
          </p:cNvSpPr>
          <p:nvPr userDrawn="1"/>
        </p:nvSpPr>
        <p:spPr bwMode="auto">
          <a:xfrm>
            <a:off x="8153400" y="4967288"/>
            <a:ext cx="969963" cy="9001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222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11" name="Rectangle 15" descr="xmy2-1"/>
          <p:cNvSpPr>
            <a:spLocks noChangeAspect="1" noChangeArrowheads="1"/>
          </p:cNvSpPr>
          <p:nvPr userDrawn="1"/>
        </p:nvSpPr>
        <p:spPr bwMode="auto">
          <a:xfrm>
            <a:off x="8153400" y="3976688"/>
            <a:ext cx="969963" cy="900112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222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12" name="Rectangle 16" descr="xm-1"/>
          <p:cNvSpPr>
            <a:spLocks noChangeArrowheads="1"/>
          </p:cNvSpPr>
          <p:nvPr userDrawn="1"/>
        </p:nvSpPr>
        <p:spPr bwMode="auto">
          <a:xfrm>
            <a:off x="6019800" y="5957888"/>
            <a:ext cx="1066800" cy="900112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222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13" name="Rectangle 17" descr="xue2-1"/>
          <p:cNvSpPr>
            <a:spLocks noChangeAspect="1" noChangeArrowheads="1"/>
          </p:cNvSpPr>
          <p:nvPr userDrawn="1"/>
        </p:nvSpPr>
        <p:spPr bwMode="auto">
          <a:xfrm>
            <a:off x="7134225" y="5943600"/>
            <a:ext cx="969963" cy="900113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222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14" name="Rectangle 18" descr="mao-1"/>
          <p:cNvSpPr>
            <a:spLocks noChangeAspect="1" noChangeArrowheads="1"/>
          </p:cNvSpPr>
          <p:nvPr userDrawn="1"/>
        </p:nvSpPr>
        <p:spPr bwMode="auto">
          <a:xfrm>
            <a:off x="7107238" y="4967288"/>
            <a:ext cx="969962" cy="900112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222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15" name="Rectangle 19" descr="xiaoxun-1"/>
          <p:cNvSpPr>
            <a:spLocks noChangeAspect="1" noChangeArrowheads="1"/>
          </p:cNvSpPr>
          <p:nvPr userDrawn="1"/>
        </p:nvSpPr>
        <p:spPr bwMode="auto">
          <a:xfrm>
            <a:off x="8153400" y="5943600"/>
            <a:ext cx="969963" cy="900113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222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22" name="Line 26"/>
          <p:cNvSpPr>
            <a:spLocks noChangeShapeType="1"/>
          </p:cNvSpPr>
          <p:nvPr userDrawn="1"/>
        </p:nvSpPr>
        <p:spPr bwMode="auto">
          <a:xfrm>
            <a:off x="0" y="3657600"/>
            <a:ext cx="9144000" cy="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23" name="Line 27"/>
          <p:cNvSpPr>
            <a:spLocks noChangeShapeType="1"/>
          </p:cNvSpPr>
          <p:nvPr userDrawn="1"/>
        </p:nvSpPr>
        <p:spPr bwMode="auto">
          <a:xfrm>
            <a:off x="0" y="2590800"/>
            <a:ext cx="9144000" cy="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25" name="Rectangle 29"/>
          <p:cNvSpPr>
            <a:spLocks noChangeArrowheads="1"/>
          </p:cNvSpPr>
          <p:nvPr userDrawn="1"/>
        </p:nvSpPr>
        <p:spPr bwMode="gray">
          <a:xfrm>
            <a:off x="0" y="0"/>
            <a:ext cx="9142413" cy="1447800"/>
          </a:xfrm>
          <a:prstGeom prst="rect">
            <a:avLst/>
          </a:prstGeom>
          <a:gradFill rotWithShape="1">
            <a:gsLst>
              <a:gs pos="0">
                <a:srgbClr val="81CFEB">
                  <a:alpha val="19000"/>
                </a:srgbClr>
              </a:gs>
              <a:gs pos="100000">
                <a:srgbClr val="81CFEB">
                  <a:gamma/>
                  <a:tint val="0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29" name="Rectangle 33"/>
          <p:cNvSpPr>
            <a:spLocks noChangeArrowheads="1"/>
          </p:cNvSpPr>
          <p:nvPr userDrawn="1"/>
        </p:nvSpPr>
        <p:spPr bwMode="auto">
          <a:xfrm>
            <a:off x="0" y="1447800"/>
            <a:ext cx="9144000" cy="1143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4127" name="Picture 31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219200"/>
            <a:ext cx="5562600" cy="99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30" name="Line 34"/>
          <p:cNvSpPr>
            <a:spLocks noChangeShapeType="1"/>
          </p:cNvSpPr>
          <p:nvPr userDrawn="1"/>
        </p:nvSpPr>
        <p:spPr bwMode="auto">
          <a:xfrm>
            <a:off x="0" y="2590800"/>
            <a:ext cx="9144000" cy="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41BAB7-9007-49D0-B4CF-71AEFA2DBA4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5527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91350" y="152400"/>
            <a:ext cx="2000250" cy="5867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90600" y="152400"/>
            <a:ext cx="5848350" cy="5867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6DEDAC-E578-4CFB-BDBE-6E73F9121E2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9157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60C921-3242-4D96-AA88-392736C5184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4021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2C5C1B-5DEE-44B2-A59A-45DA30BA7FF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0217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90600" y="838200"/>
            <a:ext cx="39243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67300" y="838200"/>
            <a:ext cx="39243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1A153C-D1F9-473E-8F99-2895BCC3A80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8058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BB3579-191E-43EA-84F3-437DF9493D0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6098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60D4B9-0273-45BE-8FB4-35B5B501F35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618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A23624-9160-4856-8F21-847324FB06C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7713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21A50A-AE68-431A-BB7B-86A58542346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2236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A4794C-87A0-496C-87AF-594B75905DE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1721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Rectangle 33"/>
          <p:cNvSpPr>
            <a:spLocks noChangeArrowheads="1"/>
          </p:cNvSpPr>
          <p:nvPr userDrawn="1"/>
        </p:nvSpPr>
        <p:spPr bwMode="gray">
          <a:xfrm>
            <a:off x="838200" y="685800"/>
            <a:ext cx="8305800" cy="5562600"/>
          </a:xfrm>
          <a:prstGeom prst="rect">
            <a:avLst/>
          </a:prstGeom>
          <a:gradFill rotWithShape="1">
            <a:gsLst>
              <a:gs pos="0">
                <a:srgbClr val="81CFEB">
                  <a:alpha val="19000"/>
                </a:srgbClr>
              </a:gs>
              <a:gs pos="100000">
                <a:srgbClr val="81CFEB">
                  <a:gamma/>
                  <a:tint val="0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33" name="Picture 9" descr="index_01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6427788"/>
            <a:ext cx="1857375" cy="43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838200"/>
            <a:ext cx="80010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834DB502-DC56-4796-A0A7-CF4618573A0F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1035" name="Picture 11" descr="a_1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"/>
          <a:stretch>
            <a:fillRect/>
          </a:stretch>
        </p:blipFill>
        <p:spPr bwMode="auto">
          <a:xfrm>
            <a:off x="685800" y="685800"/>
            <a:ext cx="8458200" cy="519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Rectangle 13"/>
          <p:cNvSpPr>
            <a:spLocks noChangeArrowheads="1"/>
          </p:cNvSpPr>
          <p:nvPr userDrawn="1"/>
        </p:nvSpPr>
        <p:spPr bwMode="gray">
          <a:xfrm>
            <a:off x="0" y="0"/>
            <a:ext cx="9144000" cy="685800"/>
          </a:xfrm>
          <a:prstGeom prst="rect">
            <a:avLst/>
          </a:prstGeom>
          <a:gradFill rotWithShape="1">
            <a:gsLst>
              <a:gs pos="0">
                <a:srgbClr val="81CFEB"/>
              </a:gs>
              <a:gs pos="100000">
                <a:srgbClr val="81CFEB">
                  <a:gamma/>
                  <a:tint val="0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152400"/>
            <a:ext cx="6096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grpSp>
        <p:nvGrpSpPr>
          <p:cNvPr id="1055" name="Group 31"/>
          <p:cNvGrpSpPr>
            <a:grpSpLocks/>
          </p:cNvGrpSpPr>
          <p:nvPr userDrawn="1"/>
        </p:nvGrpSpPr>
        <p:grpSpPr bwMode="auto">
          <a:xfrm rot="-10800000">
            <a:off x="8382000" y="0"/>
            <a:ext cx="762000" cy="685800"/>
            <a:chOff x="5216" y="628"/>
            <a:chExt cx="546" cy="543"/>
          </a:xfrm>
        </p:grpSpPr>
        <p:sp>
          <p:nvSpPr>
            <p:cNvPr id="1038" name="Rectangle 14"/>
            <p:cNvSpPr>
              <a:spLocks noChangeArrowheads="1"/>
            </p:cNvSpPr>
            <p:nvPr userDrawn="1"/>
          </p:nvSpPr>
          <p:spPr bwMode="gray">
            <a:xfrm rot="-5400000">
              <a:off x="5217" y="627"/>
              <a:ext cx="165" cy="168"/>
            </a:xfrm>
            <a:prstGeom prst="rect">
              <a:avLst/>
            </a:prstGeom>
            <a:solidFill>
              <a:srgbClr val="297CDD">
                <a:alpha val="89999"/>
              </a:srgbClr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9" name="Rectangle 15"/>
            <p:cNvSpPr>
              <a:spLocks noChangeArrowheads="1"/>
            </p:cNvSpPr>
            <p:nvPr userDrawn="1"/>
          </p:nvSpPr>
          <p:spPr bwMode="gray">
            <a:xfrm rot="-5400000">
              <a:off x="5406" y="627"/>
              <a:ext cx="165" cy="168"/>
            </a:xfrm>
            <a:prstGeom prst="rect">
              <a:avLst/>
            </a:prstGeom>
            <a:solidFill>
              <a:srgbClr val="297CDD">
                <a:alpha val="60001"/>
              </a:srgbClr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0" name="Rectangle 16"/>
            <p:cNvSpPr>
              <a:spLocks noChangeArrowheads="1"/>
            </p:cNvSpPr>
            <p:nvPr userDrawn="1"/>
          </p:nvSpPr>
          <p:spPr bwMode="gray">
            <a:xfrm rot="-5400000">
              <a:off x="5595" y="627"/>
              <a:ext cx="165" cy="168"/>
            </a:xfrm>
            <a:prstGeom prst="rect">
              <a:avLst/>
            </a:prstGeom>
            <a:solidFill>
              <a:srgbClr val="297CDD">
                <a:alpha val="85001"/>
              </a:srgbClr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1" name="Rectangle 17"/>
            <p:cNvSpPr>
              <a:spLocks noChangeArrowheads="1"/>
            </p:cNvSpPr>
            <p:nvPr userDrawn="1"/>
          </p:nvSpPr>
          <p:spPr bwMode="gray">
            <a:xfrm rot="-5400000">
              <a:off x="5406" y="816"/>
              <a:ext cx="165" cy="168"/>
            </a:xfrm>
            <a:prstGeom prst="rect">
              <a:avLst/>
            </a:prstGeom>
            <a:solidFill>
              <a:srgbClr val="297CDD"/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2" name="Rectangle 18"/>
            <p:cNvSpPr>
              <a:spLocks noChangeArrowheads="1"/>
            </p:cNvSpPr>
            <p:nvPr userDrawn="1"/>
          </p:nvSpPr>
          <p:spPr bwMode="gray">
            <a:xfrm rot="-5400000">
              <a:off x="5217" y="816"/>
              <a:ext cx="165" cy="168"/>
            </a:xfrm>
            <a:prstGeom prst="rect">
              <a:avLst/>
            </a:prstGeom>
            <a:solidFill>
              <a:srgbClr val="297CDD">
                <a:alpha val="60001"/>
              </a:srgbClr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3" name="Rectangle 19"/>
            <p:cNvSpPr>
              <a:spLocks noChangeArrowheads="1"/>
            </p:cNvSpPr>
            <p:nvPr userDrawn="1"/>
          </p:nvSpPr>
          <p:spPr bwMode="gray">
            <a:xfrm rot="-5400000">
              <a:off x="5217" y="1005"/>
              <a:ext cx="165" cy="168"/>
            </a:xfrm>
            <a:prstGeom prst="rect">
              <a:avLst/>
            </a:prstGeom>
            <a:solidFill>
              <a:srgbClr val="297CDD">
                <a:alpha val="89999"/>
              </a:srgbClr>
            </a:solidFill>
            <a:ln w="19050" algn="ctr">
              <a:solidFill>
                <a:schemeClr val="bg1">
                  <a:alpha val="70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050" name="Rectangle 26"/>
          <p:cNvSpPr>
            <a:spLocks noChangeArrowheads="1"/>
          </p:cNvSpPr>
          <p:nvPr userDrawn="1"/>
        </p:nvSpPr>
        <p:spPr bwMode="gray">
          <a:xfrm>
            <a:off x="269875" y="0"/>
            <a:ext cx="284163" cy="6889750"/>
          </a:xfrm>
          <a:prstGeom prst="rect">
            <a:avLst/>
          </a:prstGeom>
          <a:solidFill>
            <a:srgbClr val="4A9ACC">
              <a:alpha val="8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080808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1" name="Rectangle 27"/>
          <p:cNvSpPr>
            <a:spLocks noChangeArrowheads="1"/>
          </p:cNvSpPr>
          <p:nvPr userDrawn="1"/>
        </p:nvSpPr>
        <p:spPr bwMode="gray">
          <a:xfrm>
            <a:off x="-12700" y="0"/>
            <a:ext cx="330200" cy="6884988"/>
          </a:xfrm>
          <a:prstGeom prst="rect">
            <a:avLst/>
          </a:prstGeom>
          <a:gradFill rotWithShape="1">
            <a:gsLst>
              <a:gs pos="0">
                <a:srgbClr val="4A9ACC">
                  <a:gamma/>
                  <a:shade val="28627"/>
                  <a:invGamma/>
                </a:srgbClr>
              </a:gs>
              <a:gs pos="100000">
                <a:srgbClr val="4A9ACC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080808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2" name="Rectangle 28"/>
          <p:cNvSpPr>
            <a:spLocks noChangeArrowheads="1"/>
          </p:cNvSpPr>
          <p:nvPr userDrawn="1"/>
        </p:nvSpPr>
        <p:spPr bwMode="gray">
          <a:xfrm>
            <a:off x="749300" y="23813"/>
            <a:ext cx="71438" cy="6872287"/>
          </a:xfrm>
          <a:prstGeom prst="rect">
            <a:avLst/>
          </a:prstGeom>
          <a:solidFill>
            <a:srgbClr val="4A9ACC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080808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3" name="Rectangle 29"/>
          <p:cNvSpPr>
            <a:spLocks noChangeArrowheads="1"/>
          </p:cNvSpPr>
          <p:nvPr userDrawn="1"/>
        </p:nvSpPr>
        <p:spPr bwMode="gray">
          <a:xfrm>
            <a:off x="508000" y="0"/>
            <a:ext cx="168275" cy="6865938"/>
          </a:xfrm>
          <a:prstGeom prst="rect">
            <a:avLst/>
          </a:prstGeom>
          <a:solidFill>
            <a:srgbClr val="4A9ACC">
              <a:alpha val="53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080808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4" name="Rectangle 30"/>
          <p:cNvSpPr>
            <a:spLocks noChangeArrowheads="1"/>
          </p:cNvSpPr>
          <p:nvPr userDrawn="1"/>
        </p:nvSpPr>
        <p:spPr bwMode="gray">
          <a:xfrm>
            <a:off x="685800" y="0"/>
            <a:ext cx="114300" cy="6872288"/>
          </a:xfrm>
          <a:prstGeom prst="rect">
            <a:avLst/>
          </a:prstGeom>
          <a:solidFill>
            <a:srgbClr val="4A9ACC">
              <a:alpha val="37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080808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华文中宋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华文中宋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华文中宋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华文中宋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华文中宋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华文中宋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华文中宋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华文中宋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f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f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38"/>
            <a:ext cx="9143999" cy="6924261"/>
          </a:xfrm>
        </p:spPr>
      </p:pic>
    </p:spTree>
    <p:extLst>
      <p:ext uri="{BB962C8B-B14F-4D97-AF65-F5344CB8AC3E}">
        <p14:creationId xmlns:p14="http://schemas.microsoft.com/office/powerpoint/2010/main" val="359483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设计目标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956598" y="764806"/>
            <a:ext cx="70302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latin typeface="+mn-ea"/>
                <a:ea typeface="+mn-ea"/>
                <a:cs typeface="Times New Roman" panose="02020603050405020304" pitchFamily="18" charset="0"/>
              </a:rPr>
              <a:t>针对特定性质的优化</a:t>
            </a:r>
            <a:endParaRPr lang="zh-CN" altLang="en-US" b="1" dirty="0">
              <a:latin typeface="+mn-ea"/>
              <a:ea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422909"/>
            <a:ext cx="3878427" cy="19851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027" y="4450579"/>
            <a:ext cx="3878426" cy="192985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56598" y="400185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电磁诱导透明 </a:t>
            </a:r>
            <a:r>
              <a:rPr lang="en-US" altLang="zh-CN" b="1" dirty="0" smtClean="0"/>
              <a:t>(EIT)</a:t>
            </a:r>
            <a:endParaRPr lang="zh-CN" altLang="en-US" b="1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1" y="1975275"/>
            <a:ext cx="5511409" cy="1524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65950" y="1326627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/>
              <a:t>Fano</a:t>
            </a:r>
            <a:r>
              <a:rPr lang="zh-CN" altLang="en-US" b="1" dirty="0"/>
              <a:t>谐振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0" t="34536" r="11243" b="2478"/>
          <a:stretch/>
        </p:blipFill>
        <p:spPr>
          <a:xfrm>
            <a:off x="5562600" y="1544821"/>
            <a:ext cx="3581400" cy="25908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5715000" y="1695959"/>
            <a:ext cx="228600" cy="276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26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设计目标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50235" y="858074"/>
            <a:ext cx="308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电磁诱导透明 </a:t>
            </a:r>
            <a:r>
              <a:rPr lang="en-US" altLang="zh-CN" b="1" dirty="0" smtClean="0"/>
              <a:t>(EIT)</a:t>
            </a:r>
            <a:r>
              <a:rPr lang="zh-CN" altLang="en-US" b="1" dirty="0" smtClean="0"/>
              <a:t>的类似物</a:t>
            </a:r>
            <a:endParaRPr lang="zh-CN" altLang="en-US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837" y="1324436"/>
            <a:ext cx="4905375" cy="19462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51817"/>
          <a:stretch/>
        </p:blipFill>
        <p:spPr>
          <a:xfrm>
            <a:off x="1254633" y="3387848"/>
            <a:ext cx="3352975" cy="202235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/>
          <a:srcRect r="52636"/>
          <a:stretch/>
        </p:blipFill>
        <p:spPr>
          <a:xfrm>
            <a:off x="4953000" y="3367671"/>
            <a:ext cx="3295931" cy="202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17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762000" y="762000"/>
            <a:ext cx="78486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0"/>
              </a:spcAft>
              <a:buSzPts val="1000"/>
              <a:buFont typeface="Times New Roman" panose="02020603050405020304" pitchFamily="18" charset="0"/>
              <a:buAutoNum type="arabicPeriod"/>
              <a:tabLst>
                <a:tab pos="296545" algn="l"/>
              </a:tabLst>
            </a:pPr>
            <a:r>
              <a:rPr lang="en-US" altLang="zh-CN" sz="1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Yang </a:t>
            </a:r>
            <a:r>
              <a:rPr lang="en-US" altLang="zh-CN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Y, Wang W, </a:t>
            </a:r>
            <a:r>
              <a:rPr lang="en-US" altLang="zh-CN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Boulesbaa</a:t>
            </a:r>
            <a:r>
              <a:rPr lang="en-US" altLang="zh-CN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A, et al. Nonlinear </a:t>
            </a:r>
            <a:r>
              <a:rPr lang="en-US" altLang="zh-CN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Fano</a:t>
            </a:r>
            <a:r>
              <a:rPr lang="en-US" altLang="zh-CN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-resonant dielectric </a:t>
            </a:r>
            <a:r>
              <a:rPr lang="en-US" altLang="zh-CN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metasurfaces</a:t>
            </a:r>
            <a:r>
              <a:rPr lang="en-US" altLang="zh-CN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[J]. Nano letters, 2015, 15(11): 7388-7393.</a:t>
            </a:r>
          </a:p>
          <a:p>
            <a:pPr marL="342900" lvl="0" indent="-342900" algn="just">
              <a:spcAft>
                <a:spcPts val="0"/>
              </a:spcAft>
              <a:buSzPts val="1000"/>
              <a:buFont typeface="Times New Roman" panose="02020603050405020304" pitchFamily="18" charset="0"/>
              <a:buAutoNum type="arabicPeriod"/>
              <a:tabLst>
                <a:tab pos="296545" algn="l"/>
              </a:tabLst>
            </a:pPr>
            <a:r>
              <a:rPr lang="en-US" altLang="zh-CN" sz="1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Tong W, Gong C, Liu X, et al. Enhanced third harmonic generation in a silicon </a:t>
            </a:r>
            <a:r>
              <a:rPr lang="en-US" altLang="zh-CN" sz="12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metasurface</a:t>
            </a:r>
            <a:r>
              <a:rPr lang="en-US" altLang="zh-CN" sz="1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using trapped mode[J]. Optics express, 2016, 24(17): 19661-19670.</a:t>
            </a:r>
          </a:p>
          <a:p>
            <a:pPr marL="342900" lvl="0" indent="-342900" algn="just">
              <a:spcAft>
                <a:spcPts val="0"/>
              </a:spcAft>
              <a:buSzPts val="1000"/>
              <a:buFont typeface="Times New Roman" panose="02020603050405020304" pitchFamily="18" charset="0"/>
              <a:buAutoNum type="arabicPeriod"/>
              <a:tabLst>
                <a:tab pos="296545" algn="l"/>
              </a:tabLst>
            </a:pPr>
            <a:r>
              <a:rPr lang="en-US" altLang="zh-CN" sz="1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altLang="zh-CN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I. </a:t>
            </a:r>
            <a:r>
              <a:rPr lang="en-US" altLang="zh-CN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Borel</a:t>
            </a:r>
            <a:r>
              <a:rPr lang="en-US" altLang="zh-CN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A. </a:t>
            </a:r>
            <a:r>
              <a:rPr lang="en-US" altLang="zh-CN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Harpøth</a:t>
            </a:r>
            <a:r>
              <a:rPr lang="en-US" altLang="zh-CN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L. H. </a:t>
            </a:r>
            <a:r>
              <a:rPr lang="en-US" altLang="zh-CN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Frandsen</a:t>
            </a:r>
            <a:r>
              <a:rPr lang="en-US" altLang="zh-CN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et al. Topology optimization and fabrication </a:t>
            </a:r>
            <a:r>
              <a:rPr lang="en-US" altLang="zh-CN" sz="1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of </a:t>
            </a:r>
            <a:r>
              <a:rPr lang="en-US" altLang="zh-CN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photonic crystal structures. Optics Express, 2004, 12(9): 1996~2001 </a:t>
            </a:r>
          </a:p>
          <a:p>
            <a:pPr marL="342900" lvl="0" indent="-342900" algn="just">
              <a:spcAft>
                <a:spcPts val="0"/>
              </a:spcAft>
              <a:buSzPts val="1000"/>
              <a:buFont typeface="Times New Roman" panose="02020603050405020304" pitchFamily="18" charset="0"/>
              <a:buAutoNum type="arabicPeriod"/>
              <a:tabLst>
                <a:tab pos="296545" algn="l"/>
              </a:tabLst>
            </a:pPr>
            <a:r>
              <a:rPr lang="en-US" altLang="zh-CN" sz="1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J.  S.  Jensen,  O.  Sigmund.  Systematic  design  of  photonic  crystal  </a:t>
            </a:r>
            <a:r>
              <a:rPr lang="en-US" altLang="zh-CN" sz="1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structures using topology </a:t>
            </a:r>
            <a:r>
              <a:rPr lang="en-US" altLang="zh-CN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optimization: Low-loss waveguide bends. Applied Physics Letters, </a:t>
            </a:r>
            <a:r>
              <a:rPr lang="en-US" altLang="zh-CN" sz="1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2004, 84(12</a:t>
            </a:r>
            <a:r>
              <a:rPr lang="en-US" altLang="zh-CN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): 2022~2024 </a:t>
            </a:r>
          </a:p>
          <a:p>
            <a:pPr marL="342900" lvl="0" indent="-342900" algn="just">
              <a:spcAft>
                <a:spcPts val="0"/>
              </a:spcAft>
              <a:buSzPts val="1000"/>
              <a:buFont typeface="Times New Roman" panose="02020603050405020304" pitchFamily="18" charset="0"/>
              <a:buAutoNum type="arabicPeriod"/>
              <a:tabLst>
                <a:tab pos="296545" algn="l"/>
              </a:tabLst>
            </a:pPr>
            <a:r>
              <a:rPr lang="en-US" altLang="zh-CN" sz="1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J</a:t>
            </a:r>
            <a:r>
              <a:rPr lang="en-US" altLang="zh-CN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S. Jensen, O. Sigmund. Topology optimization of photonic crystal structures:  a </a:t>
            </a:r>
            <a:r>
              <a:rPr lang="en-US" altLang="zh-CN" sz="1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high-bandwidth  </a:t>
            </a:r>
            <a:r>
              <a:rPr lang="en-US" altLang="zh-CN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low-loss T-junction  waveguide.  Journal  of  the  Optical  Society  of </a:t>
            </a:r>
            <a:r>
              <a:rPr lang="en-US" altLang="zh-CN" sz="1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America </a:t>
            </a:r>
            <a:r>
              <a:rPr lang="en-US" altLang="zh-CN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B, 2005, 22(6): 1191~1198 </a:t>
            </a:r>
          </a:p>
          <a:p>
            <a:pPr marL="342900" lvl="0" indent="-342900" algn="just">
              <a:spcAft>
                <a:spcPts val="0"/>
              </a:spcAft>
              <a:buSzPts val="1000"/>
              <a:buFont typeface="Times New Roman" panose="02020603050405020304" pitchFamily="18" charset="0"/>
              <a:buAutoNum type="arabicPeriod"/>
              <a:tabLst>
                <a:tab pos="296545" algn="l"/>
              </a:tabLst>
            </a:pPr>
            <a:r>
              <a:rPr lang="en-US" altLang="zh-CN" sz="1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altLang="zh-CN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I. </a:t>
            </a:r>
            <a:r>
              <a:rPr lang="en-US" altLang="zh-CN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Borel</a:t>
            </a:r>
            <a:r>
              <a:rPr lang="en-US" altLang="zh-CN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B. </a:t>
            </a:r>
            <a:r>
              <a:rPr lang="en-US" altLang="zh-CN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Bilenberg</a:t>
            </a:r>
            <a:r>
              <a:rPr lang="en-US" altLang="zh-CN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L. H. </a:t>
            </a:r>
            <a:r>
              <a:rPr lang="en-US" altLang="zh-CN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Frandsen</a:t>
            </a:r>
            <a:r>
              <a:rPr lang="en-US" altLang="zh-CN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et al. Imprinted silicon-based </a:t>
            </a:r>
            <a:r>
              <a:rPr lang="en-US" altLang="zh-CN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nanophotonics</a:t>
            </a:r>
            <a:r>
              <a:rPr lang="en-US" altLang="zh-CN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altLang="zh-CN" sz="1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Optics </a:t>
            </a:r>
            <a:r>
              <a:rPr lang="en-US" altLang="zh-CN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Express, 2007, 15(3): 1261~1266 </a:t>
            </a:r>
          </a:p>
          <a:p>
            <a:pPr marL="342900" lvl="0" indent="-342900" algn="just">
              <a:spcAft>
                <a:spcPts val="0"/>
              </a:spcAft>
              <a:buSzPts val="1000"/>
              <a:buFont typeface="Times New Roman" panose="02020603050405020304" pitchFamily="18" charset="0"/>
              <a:buAutoNum type="arabicPeriod"/>
              <a:tabLst>
                <a:tab pos="296545" algn="l"/>
              </a:tabLst>
            </a:pPr>
            <a:r>
              <a:rPr lang="en-US" altLang="zh-CN" sz="1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en-US" altLang="zh-CN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Tsuji, K. Hirayama. Design of optical circuit devices using topology optimization </a:t>
            </a:r>
            <a:r>
              <a:rPr lang="en-US" altLang="zh-CN" sz="1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method </a:t>
            </a:r>
            <a:r>
              <a:rPr lang="en-US" altLang="zh-CN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with function-expansion based refractive index distribution. IEEE Photonics </a:t>
            </a:r>
            <a:r>
              <a:rPr lang="en-US" altLang="zh-CN" sz="1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Technology </a:t>
            </a:r>
            <a:r>
              <a:rPr lang="en-US" altLang="zh-CN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Letters, 2008, 20(12): 982~984 </a:t>
            </a:r>
          </a:p>
          <a:p>
            <a:pPr marL="342900" lvl="0" indent="-342900" algn="just">
              <a:spcAft>
                <a:spcPts val="0"/>
              </a:spcAft>
              <a:buSzPts val="1000"/>
              <a:buFont typeface="Times New Roman" panose="02020603050405020304" pitchFamily="18" charset="0"/>
              <a:buAutoNum type="arabicPeriod"/>
              <a:tabLst>
                <a:tab pos="296545" algn="l"/>
              </a:tabLst>
            </a:pPr>
            <a:r>
              <a:rPr lang="en-US" altLang="zh-CN" sz="1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H</a:t>
            </a:r>
            <a:r>
              <a:rPr lang="en-US" altLang="zh-CN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Men, K. Y. K. Lee, R. M. Freund, et al. Robust topology optimization of </a:t>
            </a:r>
            <a:r>
              <a:rPr lang="en-US" altLang="zh-CN" sz="1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three-dimensional  </a:t>
            </a:r>
            <a:r>
              <a:rPr lang="en-US" altLang="zh-CN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photonic-crystal  band-gap  structures.  Optics  Express,  2014,  22(19): </a:t>
            </a:r>
            <a:r>
              <a:rPr lang="en-US" altLang="zh-CN" sz="1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22632~22648 </a:t>
            </a:r>
            <a:endParaRPr lang="en-US" altLang="zh-CN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SzPts val="1000"/>
              <a:buFont typeface="Times New Roman" panose="02020603050405020304" pitchFamily="18" charset="0"/>
              <a:buAutoNum type="arabicPeriod"/>
              <a:tabLst>
                <a:tab pos="296545" algn="l"/>
              </a:tabLst>
            </a:pPr>
            <a:r>
              <a:rPr lang="en-US" altLang="zh-CN" sz="1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L</a:t>
            </a:r>
            <a:r>
              <a:rPr lang="en-US" altLang="zh-CN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F. </a:t>
            </a:r>
            <a:r>
              <a:rPr lang="en-US" altLang="zh-CN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Frellsen</a:t>
            </a:r>
            <a:r>
              <a:rPr lang="en-US" altLang="zh-CN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Y. Ding, O. Sigmund, et al. Topology optimized mode multiplexing in </a:t>
            </a:r>
            <a:r>
              <a:rPr lang="en-US" altLang="zh-CN" sz="1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silicon-on-insulator  </a:t>
            </a:r>
            <a:r>
              <a:rPr lang="en-US" altLang="zh-CN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photonic  wire  waveguides.  Optics  Express,  2016,  24(15): </a:t>
            </a:r>
            <a:r>
              <a:rPr lang="en-US" altLang="zh-CN" sz="1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16866~16873 </a:t>
            </a:r>
            <a:endParaRPr lang="en-US" altLang="zh-CN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SzPts val="1000"/>
              <a:buFont typeface="Times New Roman" panose="02020603050405020304" pitchFamily="18" charset="0"/>
              <a:buAutoNum type="arabicPeriod"/>
              <a:tabLst>
                <a:tab pos="296545" algn="l"/>
              </a:tabLst>
            </a:pPr>
            <a:r>
              <a:rPr lang="en-US" altLang="zh-CN" sz="1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L</a:t>
            </a:r>
            <a:r>
              <a:rPr lang="en-US" altLang="zh-CN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F. </a:t>
            </a:r>
            <a:r>
              <a:rPr lang="en-US" altLang="zh-CN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Frellsen</a:t>
            </a:r>
            <a:r>
              <a:rPr lang="en-US" altLang="zh-CN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O. Sigmund. Inverse design engineering of all-silicon polarization beam </a:t>
            </a:r>
            <a:r>
              <a:rPr lang="en-US" altLang="zh-CN" sz="1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splitters</a:t>
            </a:r>
            <a:r>
              <a:rPr lang="en-US" altLang="zh-CN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Proceedings of SPIE, 2016, 9756: 97560Y </a:t>
            </a:r>
          </a:p>
          <a:p>
            <a:pPr marL="342900" lvl="0" indent="-342900" algn="just">
              <a:spcAft>
                <a:spcPts val="0"/>
              </a:spcAft>
              <a:buSzPts val="1000"/>
              <a:buFont typeface="Times New Roman" panose="02020603050405020304" pitchFamily="18" charset="0"/>
              <a:buAutoNum type="arabicPeriod"/>
              <a:tabLst>
                <a:tab pos="296545" algn="l"/>
              </a:tabLst>
            </a:pPr>
            <a:r>
              <a:rPr lang="en-US" altLang="zh-CN" sz="1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O</a:t>
            </a:r>
            <a:r>
              <a:rPr lang="en-US" altLang="zh-CN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D. Miller. Photonic design: from fundamental solar cell physics to computational </a:t>
            </a:r>
            <a:r>
              <a:rPr lang="en-US" altLang="zh-CN" sz="1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inverse </a:t>
            </a:r>
            <a:r>
              <a:rPr lang="en-US" altLang="zh-CN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design: [</a:t>
            </a:r>
            <a:r>
              <a:rPr lang="en-US" altLang="zh-CN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Ph.D</a:t>
            </a:r>
            <a:r>
              <a:rPr lang="en-US" altLang="zh-CN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paper]. Berkeley: University of California, 2012 </a:t>
            </a:r>
            <a:endParaRPr lang="en-US" altLang="zh-CN" sz="1200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SzPts val="1000"/>
              <a:buFont typeface="Times New Roman" panose="02020603050405020304" pitchFamily="18" charset="0"/>
              <a:buAutoNum type="arabicPeriod"/>
              <a:tabLst>
                <a:tab pos="296545" algn="l"/>
              </a:tabLst>
            </a:pPr>
            <a:r>
              <a:rPr lang="en-US" altLang="zh-CN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C.  M.  </a:t>
            </a:r>
            <a:r>
              <a:rPr lang="en-US" altLang="zh-CN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Lalau-Keraly</a:t>
            </a:r>
            <a:r>
              <a:rPr lang="en-US" altLang="zh-CN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 S.  Bhargava,  O.  D.  Miller,  et  al. </a:t>
            </a:r>
            <a:r>
              <a:rPr lang="en-US" altLang="zh-CN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Adjoint</a:t>
            </a:r>
            <a:r>
              <a:rPr lang="en-US" altLang="zh-CN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shape  </a:t>
            </a:r>
            <a:r>
              <a:rPr lang="en-US" altLang="zh-CN" sz="1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optimization applied </a:t>
            </a:r>
            <a:r>
              <a:rPr lang="en-US" altLang="zh-CN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to electromagnetic design. Optics Express, 2013, 21(18): 21693~21701 </a:t>
            </a:r>
          </a:p>
          <a:p>
            <a:pPr marL="342900" lvl="0" indent="-342900" algn="just">
              <a:spcAft>
                <a:spcPts val="0"/>
              </a:spcAft>
              <a:buSzPts val="1000"/>
              <a:buFont typeface="Times New Roman" panose="02020603050405020304" pitchFamily="18" charset="0"/>
              <a:buAutoNum type="arabicPeriod"/>
              <a:tabLst>
                <a:tab pos="296545" algn="l"/>
              </a:tabLst>
            </a:pPr>
            <a:r>
              <a:rPr lang="en-US" altLang="zh-CN" sz="1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V</a:t>
            </a:r>
            <a:r>
              <a:rPr lang="en-US" altLang="zh-CN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 Ganapati,  O.  D.  Miller,  E. </a:t>
            </a:r>
            <a:r>
              <a:rPr lang="en-US" altLang="zh-CN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Yablonovitch</a:t>
            </a:r>
            <a:r>
              <a:rPr lang="en-US" altLang="zh-CN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 Light  trapping  textures  designed  by </a:t>
            </a:r>
            <a:r>
              <a:rPr lang="en-US" altLang="zh-CN" sz="1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electromagnetic </a:t>
            </a:r>
            <a:r>
              <a:rPr lang="en-US" altLang="zh-CN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optimization for subwavelength thick solar cells. IEEE Journal of </a:t>
            </a:r>
            <a:r>
              <a:rPr lang="en-US" altLang="zh-CN" sz="1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Photovoltaics</a:t>
            </a:r>
            <a:r>
              <a:rPr lang="en-US" altLang="zh-CN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2014, 4(1): 175~182 </a:t>
            </a:r>
          </a:p>
          <a:p>
            <a:pPr marL="342900" lvl="0" indent="-342900" algn="just">
              <a:spcAft>
                <a:spcPts val="0"/>
              </a:spcAft>
              <a:buSzPts val="1000"/>
              <a:buFont typeface="Times New Roman" panose="02020603050405020304" pitchFamily="18" charset="0"/>
              <a:buAutoNum type="arabicPeriod"/>
              <a:tabLst>
                <a:tab pos="296545" algn="l"/>
              </a:tabLst>
            </a:pPr>
            <a:r>
              <a:rPr lang="en-US" altLang="zh-CN" sz="1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en-US" altLang="zh-CN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Bhargava, E. </a:t>
            </a:r>
            <a:r>
              <a:rPr lang="en-US" altLang="zh-CN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Yablonovitch</a:t>
            </a:r>
            <a:r>
              <a:rPr lang="en-US" altLang="zh-CN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Lowering HAMR near-field transducer temperature via </a:t>
            </a:r>
            <a:r>
              <a:rPr lang="en-US" altLang="zh-CN" sz="1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inverse  </a:t>
            </a:r>
            <a:r>
              <a:rPr lang="en-US" altLang="zh-CN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electromagnetic  design.  IEEE  Transactions  on  Magnetics,  2015,  51(4</a:t>
            </a:r>
            <a:r>
              <a:rPr lang="en-US" altLang="zh-CN" sz="1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): 3100407 </a:t>
            </a:r>
            <a:endParaRPr lang="en-US" altLang="zh-CN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SzPts val="1000"/>
              <a:buFont typeface="Times New Roman" panose="02020603050405020304" pitchFamily="18" charset="0"/>
              <a:buAutoNum type="arabicPeriod"/>
              <a:tabLst>
                <a:tab pos="296545" algn="l"/>
              </a:tabLst>
            </a:pPr>
            <a:r>
              <a:rPr lang="en-US" altLang="zh-CN" sz="1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altLang="zh-CN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P. Xiao, O. S. </a:t>
            </a:r>
            <a:r>
              <a:rPr lang="en-US" altLang="zh-CN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Cifci</a:t>
            </a:r>
            <a:r>
              <a:rPr lang="en-US" altLang="zh-CN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S. Bhargava, et al. Diffractive spectral-splitting optical element </a:t>
            </a:r>
            <a:r>
              <a:rPr lang="en-US" altLang="zh-CN" sz="1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designed  </a:t>
            </a:r>
            <a:r>
              <a:rPr lang="en-US" altLang="zh-CN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by  </a:t>
            </a:r>
            <a:r>
              <a:rPr lang="en-US" altLang="zh-CN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adjoint</a:t>
            </a:r>
            <a:r>
              <a:rPr lang="en-US" altLang="zh-CN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-based  electromagnetic  optimization  and  fabricated  by </a:t>
            </a:r>
            <a:r>
              <a:rPr lang="en-US" altLang="zh-CN" sz="1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femtosecond </a:t>
            </a:r>
            <a:r>
              <a:rPr lang="en-US" altLang="zh-CN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3D direct laser writing. ACS Photonics, 2016, 3: </a:t>
            </a:r>
            <a:r>
              <a:rPr lang="en-US" altLang="zh-CN" sz="1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886~894</a:t>
            </a:r>
          </a:p>
          <a:p>
            <a:pPr lvl="0" algn="just">
              <a:spcAft>
                <a:spcPts val="0"/>
              </a:spcAft>
              <a:buSzPts val="1000"/>
              <a:tabLst>
                <a:tab pos="296545" algn="l"/>
              </a:tabLst>
            </a:pPr>
            <a:r>
              <a:rPr lang="en-US" altLang="zh-CN" sz="1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......</a:t>
            </a:r>
            <a:endParaRPr lang="en-US" altLang="zh-CN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44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WordArt 7"/>
          <p:cNvSpPr>
            <a:spLocks noChangeArrowheads="1" noChangeShapeType="1" noTextEdit="1"/>
          </p:cNvSpPr>
          <p:nvPr/>
        </p:nvSpPr>
        <p:spPr bwMode="gray">
          <a:xfrm>
            <a:off x="1981200" y="2895600"/>
            <a:ext cx="5105400" cy="533400"/>
          </a:xfrm>
          <a:prstGeom prst="rect">
            <a:avLst/>
          </a:prstGeom>
        </p:spPr>
        <p:txBody>
          <a:bodyPr wrap="none" fromWordArt="1">
            <a:prstTxWarp prst="textFadeUp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zh-CN" sz="3600" kern="10" dirty="0" smtClean="0">
                <a:ln w="38100">
                  <a:solidFill>
                    <a:srgbClr val="FFFF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06338E"/>
                    </a:gs>
                    <a:gs pos="100000">
                      <a:srgbClr val="2AA1DC"/>
                    </a:gs>
                  </a:gsLst>
                  <a:lin ang="0" scaled="1"/>
                </a:gradFill>
                <a:effectLst>
                  <a:outerShdw dist="35921" dir="2700000" sy="50000" rotWithShape="0">
                    <a:srgbClr val="5F5F5F">
                      <a:alpha val="70000"/>
                    </a:srgbClr>
                  </a:outerShdw>
                </a:effectLst>
                <a:latin typeface="Arial Black"/>
              </a:rPr>
              <a:t>Thanks for listening</a:t>
            </a:r>
            <a:endParaRPr lang="zh-CN" altLang="en-US" sz="3600" kern="10" dirty="0">
              <a:ln w="38100">
                <a:solidFill>
                  <a:srgbClr val="FFFFFF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06338E"/>
                  </a:gs>
                  <a:gs pos="100000">
                    <a:srgbClr val="2AA1DC"/>
                  </a:gs>
                </a:gsLst>
                <a:lin ang="0" scaled="1"/>
              </a:gradFill>
              <a:effectLst>
                <a:outerShdw dist="35921" dir="2700000" sy="50000" rotWithShape="0">
                  <a:srgbClr val="5F5F5F">
                    <a:alpha val="70000"/>
                  </a:srgbClr>
                </a:outerShdw>
              </a:effectLst>
              <a:latin typeface="Arial Black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6400"/>
            <a:ext cx="1371600" cy="1371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1" y="5486400"/>
            <a:ext cx="1676400" cy="137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微纳光子器件的智能设计</a:t>
            </a:r>
            <a:endParaRPr lang="zh-CN" alt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10000"/>
            <a:ext cx="6934200" cy="762000"/>
          </a:xfrm>
        </p:spPr>
        <p:txBody>
          <a:bodyPr/>
          <a:lstStyle/>
          <a:p>
            <a:r>
              <a:rPr lang="zh-CN" altLang="en-US" sz="2000" dirty="0" smtClean="0"/>
              <a:t>报告人：于帅</a:t>
            </a:r>
            <a:endParaRPr lang="en-US" altLang="zh-CN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6400"/>
            <a:ext cx="1371600" cy="1371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1" y="5486400"/>
            <a:ext cx="1676400" cy="137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1199322" y="1028700"/>
            <a:ext cx="2362200" cy="13716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高精度高精度刻蚀</a:t>
            </a:r>
            <a:r>
              <a:rPr lang="zh-CN" altLang="en-US" sz="2800" dirty="0" smtClean="0">
                <a:solidFill>
                  <a:schemeClr val="tx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工艺</a:t>
            </a:r>
            <a:endParaRPr lang="zh-CN" altLang="en-US" sz="2800" dirty="0">
              <a:solidFill>
                <a:schemeClr val="tx1"/>
              </a:solidFill>
              <a:latin typeface="华光姚体_CNKI" panose="02000500000000000000" pitchFamily="2" charset="-122"/>
              <a:ea typeface="华光姚体_CNKI" panose="02000500000000000000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199322" y="2781300"/>
            <a:ext cx="2362200" cy="13716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计算资源</a:t>
            </a:r>
            <a:endParaRPr lang="en-US" altLang="zh-CN" sz="2800" dirty="0" smtClean="0">
              <a:solidFill>
                <a:schemeClr val="tx1"/>
              </a:solidFill>
              <a:latin typeface="华光姚体_CNKI" panose="02000500000000000000" pitchFamily="2" charset="-122"/>
              <a:ea typeface="华光姚体_CNKI" panose="02000500000000000000" pitchFamily="2" charset="-122"/>
            </a:endParaRPr>
          </a:p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人工智能</a:t>
            </a:r>
            <a:endParaRPr lang="zh-CN" altLang="en-US" sz="2800" dirty="0">
              <a:solidFill>
                <a:schemeClr val="tx1"/>
              </a:solidFill>
              <a:latin typeface="华光姚体_CNKI" panose="02000500000000000000" pitchFamily="2" charset="-122"/>
              <a:ea typeface="华光姚体_CNKI" panose="02000500000000000000" pitchFamily="2" charset="-122"/>
            </a:endParaRPr>
          </a:p>
        </p:txBody>
      </p:sp>
      <p:sp>
        <p:nvSpPr>
          <p:cNvPr id="6" name="右大括号 5"/>
          <p:cNvSpPr/>
          <p:nvPr/>
        </p:nvSpPr>
        <p:spPr>
          <a:xfrm>
            <a:off x="3952461" y="1717813"/>
            <a:ext cx="457200" cy="1752600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4800600" y="1905000"/>
            <a:ext cx="2494722" cy="13716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微纳光子器件的智能设计</a:t>
            </a:r>
            <a:endParaRPr lang="zh-CN" altLang="en-US" sz="2800" dirty="0">
              <a:solidFill>
                <a:schemeClr val="tx1"/>
              </a:solidFill>
              <a:latin typeface="华光姚体_CNKI" panose="02000500000000000000" pitchFamily="2" charset="-122"/>
              <a:ea typeface="华光姚体_CNKI" panose="02000500000000000000" pitchFamily="2" charset="-122"/>
            </a:endParaRPr>
          </a:p>
        </p:txBody>
      </p:sp>
      <p:sp>
        <p:nvSpPr>
          <p:cNvPr id="8" name="右大括号 7"/>
          <p:cNvSpPr/>
          <p:nvPr/>
        </p:nvSpPr>
        <p:spPr>
          <a:xfrm rot="16200000">
            <a:off x="5761382" y="1943100"/>
            <a:ext cx="457200" cy="3505200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3932582" y="4199282"/>
            <a:ext cx="609600" cy="152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设计对象</a:t>
            </a:r>
            <a:endParaRPr lang="zh-CN" altLang="en-US" sz="2400" dirty="0">
              <a:solidFill>
                <a:schemeClr val="tx1"/>
              </a:solidFill>
              <a:latin typeface="华光姚体_CNKI" panose="02000500000000000000" pitchFamily="2" charset="-122"/>
              <a:ea typeface="华光姚体_CNKI" panose="02000500000000000000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5638800" y="4199282"/>
            <a:ext cx="609600" cy="152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设计算法</a:t>
            </a:r>
            <a:endParaRPr lang="zh-CN" altLang="en-US" sz="2400" dirty="0">
              <a:solidFill>
                <a:schemeClr val="tx1"/>
              </a:solidFill>
              <a:latin typeface="华光姚体_CNKI" panose="02000500000000000000" pitchFamily="2" charset="-122"/>
              <a:ea typeface="华光姚体_CNKI" panose="02000500000000000000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7345018" y="4199282"/>
            <a:ext cx="609600" cy="152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华光姚体_CNKI" panose="02000500000000000000" pitchFamily="2" charset="-122"/>
                <a:ea typeface="华光姚体_CNKI" panose="02000500000000000000" pitchFamily="2" charset="-122"/>
              </a:rPr>
              <a:t>设计目标</a:t>
            </a:r>
            <a:endParaRPr lang="zh-CN" altLang="en-US" sz="2400" dirty="0">
              <a:solidFill>
                <a:schemeClr val="tx1"/>
              </a:solidFill>
              <a:latin typeface="华光姚体_CNKI" panose="02000500000000000000" pitchFamily="2" charset="-122"/>
              <a:ea typeface="华光姚体_CNKI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0948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96" y="152400"/>
            <a:ext cx="8839200" cy="6433930"/>
          </a:xfrm>
        </p:spPr>
      </p:pic>
      <p:sp>
        <p:nvSpPr>
          <p:cNvPr id="3" name="椭圆 2"/>
          <p:cNvSpPr/>
          <p:nvPr/>
        </p:nvSpPr>
        <p:spPr>
          <a:xfrm>
            <a:off x="7467600" y="533400"/>
            <a:ext cx="1649896" cy="914400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4038600" y="5791200"/>
            <a:ext cx="2895600" cy="838200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95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设计对象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914400" y="747750"/>
            <a:ext cx="7030278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dirty="0">
                <a:latin typeface="+mn-ea"/>
                <a:ea typeface="+mn-ea"/>
                <a:cs typeface="Times New Roman" panose="02020603050405020304" pitchFamily="18" charset="0"/>
              </a:rPr>
              <a:t>亚波长</a:t>
            </a:r>
            <a:r>
              <a:rPr lang="zh-CN" altLang="zh-CN" sz="2800" b="1" dirty="0" smtClean="0">
                <a:latin typeface="+mn-ea"/>
                <a:ea typeface="+mn-ea"/>
                <a:cs typeface="Times New Roman" panose="02020603050405020304" pitchFamily="18" charset="0"/>
              </a:rPr>
              <a:t>结构</a:t>
            </a:r>
            <a:r>
              <a:rPr lang="zh-CN" altLang="en-US" sz="2800" b="1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endParaRPr lang="en-US" altLang="zh-CN" sz="2800" b="1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latin typeface="+mn-ea"/>
                <a:ea typeface="+mn-ea"/>
                <a:cs typeface="Times New Roman" panose="02020603050405020304" pitchFamily="18" charset="0"/>
              </a:rPr>
              <a:t>）频率选择表面（</a:t>
            </a:r>
            <a:r>
              <a:rPr lang="en-US" altLang="zh-CN" b="1" dirty="0">
                <a:latin typeface="+mn-ea"/>
                <a:ea typeface="+mn-ea"/>
                <a:cs typeface="Times New Roman" panose="02020603050405020304" pitchFamily="18" charset="0"/>
              </a:rPr>
              <a:t>Frequency selective surface, FSS</a:t>
            </a:r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b="1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endParaRPr lang="en-US" altLang="zh-CN" b="1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endParaRPr lang="en-US" altLang="zh-CN" b="1" dirty="0" smtClean="0">
              <a:latin typeface="+mn-ea"/>
              <a:ea typeface="+mn-ea"/>
            </a:endParaRPr>
          </a:p>
          <a:p>
            <a:endParaRPr lang="en-US" altLang="zh-CN" b="1" dirty="0" smtClean="0">
              <a:latin typeface="+mn-ea"/>
              <a:ea typeface="+mn-ea"/>
            </a:endParaRPr>
          </a:p>
          <a:p>
            <a:endParaRPr lang="en-US" altLang="zh-CN" b="1" dirty="0">
              <a:latin typeface="+mn-ea"/>
              <a:ea typeface="+mn-ea"/>
            </a:endParaRPr>
          </a:p>
          <a:p>
            <a:endParaRPr lang="en-US" altLang="zh-CN" b="1" dirty="0" smtClean="0">
              <a:latin typeface="+mn-ea"/>
              <a:ea typeface="+mn-ea"/>
            </a:endParaRPr>
          </a:p>
          <a:p>
            <a:endParaRPr lang="en-US" altLang="zh-CN" b="1" dirty="0" smtClean="0">
              <a:latin typeface="+mn-ea"/>
              <a:ea typeface="+mn-ea"/>
            </a:endParaRPr>
          </a:p>
          <a:p>
            <a:r>
              <a:rPr lang="zh-CN" altLang="en-US" b="1" dirty="0" smtClean="0">
                <a:latin typeface="+mn-ea"/>
                <a:ea typeface="+mn-ea"/>
              </a:rPr>
              <a:t>（</a:t>
            </a:r>
            <a:r>
              <a:rPr lang="en-US" altLang="zh-CN" b="1" dirty="0" smtClean="0">
                <a:latin typeface="+mn-ea"/>
                <a:ea typeface="+mn-ea"/>
              </a:rPr>
              <a:t>2</a:t>
            </a:r>
            <a:r>
              <a:rPr lang="zh-CN" altLang="en-US" b="1" dirty="0">
                <a:latin typeface="+mn-ea"/>
                <a:ea typeface="+mn-ea"/>
              </a:rPr>
              <a:t>）亚波长光栅（</a:t>
            </a:r>
            <a:r>
              <a:rPr lang="en-US" altLang="zh-CN" b="1" dirty="0">
                <a:latin typeface="+mn-ea"/>
                <a:ea typeface="+mn-ea"/>
              </a:rPr>
              <a:t>Sub-wavelength  grating,  SWG</a:t>
            </a:r>
            <a:r>
              <a:rPr lang="zh-CN" altLang="en-US" b="1" dirty="0" smtClean="0">
                <a:latin typeface="+mn-ea"/>
                <a:ea typeface="+mn-ea"/>
              </a:rPr>
              <a:t>）</a:t>
            </a:r>
            <a:endParaRPr lang="en-US" altLang="zh-CN" b="1" dirty="0" smtClean="0">
              <a:latin typeface="+mn-ea"/>
              <a:ea typeface="+mn-ea"/>
            </a:endParaRPr>
          </a:p>
          <a:p>
            <a:endParaRPr lang="en-US" altLang="zh-CN" b="1" dirty="0">
              <a:latin typeface="+mn-ea"/>
              <a:ea typeface="+mn-ea"/>
            </a:endParaRPr>
          </a:p>
          <a:p>
            <a:endParaRPr lang="en-US" altLang="zh-CN" b="1" dirty="0" smtClean="0">
              <a:latin typeface="+mn-ea"/>
              <a:ea typeface="+mn-ea"/>
            </a:endParaRPr>
          </a:p>
          <a:p>
            <a:endParaRPr lang="en-US" altLang="zh-CN" b="1" dirty="0" smtClean="0">
              <a:latin typeface="+mn-ea"/>
              <a:ea typeface="+mn-ea"/>
            </a:endParaRPr>
          </a:p>
          <a:p>
            <a:endParaRPr lang="en-US" altLang="zh-CN" b="1" dirty="0" smtClean="0">
              <a:latin typeface="+mn-ea"/>
              <a:ea typeface="+mn-ea"/>
            </a:endParaRPr>
          </a:p>
          <a:p>
            <a:endParaRPr lang="en-US" altLang="zh-CN" b="1" dirty="0" smtClean="0">
              <a:latin typeface="+mn-ea"/>
              <a:ea typeface="+mn-ea"/>
            </a:endParaRPr>
          </a:p>
          <a:p>
            <a:r>
              <a:rPr lang="zh-CN" altLang="en-US" b="1" dirty="0" smtClean="0">
                <a:latin typeface="+mn-ea"/>
                <a:ea typeface="+mn-ea"/>
              </a:rPr>
              <a:t>（</a:t>
            </a:r>
            <a:r>
              <a:rPr lang="en-US" altLang="zh-CN" b="1" dirty="0">
                <a:latin typeface="+mn-ea"/>
                <a:ea typeface="+mn-ea"/>
              </a:rPr>
              <a:t>3</a:t>
            </a:r>
            <a:r>
              <a:rPr lang="zh-CN" altLang="en-US" b="1" dirty="0">
                <a:latin typeface="+mn-ea"/>
                <a:ea typeface="+mn-ea"/>
              </a:rPr>
              <a:t>）超材料（</a:t>
            </a:r>
            <a:r>
              <a:rPr lang="en-US" altLang="zh-CN" b="1" dirty="0">
                <a:latin typeface="+mn-ea"/>
                <a:ea typeface="+mn-ea"/>
              </a:rPr>
              <a:t>Metamaterial</a:t>
            </a:r>
            <a:r>
              <a:rPr lang="zh-CN" altLang="en-US" b="1" dirty="0">
                <a:latin typeface="+mn-ea"/>
                <a:ea typeface="+mn-ea"/>
              </a:rPr>
              <a:t>，</a:t>
            </a:r>
            <a:r>
              <a:rPr lang="en-US" altLang="zh-CN" b="1" dirty="0">
                <a:latin typeface="+mn-ea"/>
                <a:ea typeface="+mn-ea"/>
              </a:rPr>
              <a:t>MM</a:t>
            </a:r>
            <a:r>
              <a:rPr lang="zh-CN" altLang="en-US" b="1" dirty="0" smtClean="0">
                <a:latin typeface="+mn-ea"/>
                <a:ea typeface="+mn-ea"/>
              </a:rPr>
              <a:t>）</a:t>
            </a:r>
            <a:endParaRPr lang="en-US" altLang="zh-CN" b="1" dirty="0" smtClean="0">
              <a:latin typeface="+mn-ea"/>
              <a:ea typeface="+mn-ea"/>
            </a:endParaRPr>
          </a:p>
          <a:p>
            <a:r>
              <a:rPr lang="zh-CN" altLang="en-US" b="1" dirty="0" smtClean="0">
                <a:latin typeface="+mn-ea"/>
                <a:ea typeface="+mn-ea"/>
              </a:rPr>
              <a:t>（</a:t>
            </a:r>
            <a:r>
              <a:rPr lang="en-US" altLang="zh-CN" b="1" dirty="0" smtClean="0">
                <a:latin typeface="+mn-ea"/>
                <a:ea typeface="+mn-ea"/>
              </a:rPr>
              <a:t>4</a:t>
            </a:r>
            <a:r>
              <a:rPr lang="zh-CN" altLang="en-US" b="1" dirty="0">
                <a:latin typeface="+mn-ea"/>
                <a:ea typeface="+mn-ea"/>
              </a:rPr>
              <a:t>）自由形态亚波长结构（</a:t>
            </a:r>
            <a:r>
              <a:rPr lang="en-US" altLang="zh-CN" b="1" dirty="0">
                <a:latin typeface="+mn-ea"/>
                <a:ea typeface="+mn-ea"/>
              </a:rPr>
              <a:t>Free-form Subwavelength Structure</a:t>
            </a:r>
            <a:r>
              <a:rPr lang="zh-CN" altLang="en-US" b="1" dirty="0">
                <a:latin typeface="+mn-ea"/>
                <a:ea typeface="+mn-ea"/>
              </a:rPr>
              <a:t>）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524000"/>
            <a:ext cx="3886200" cy="14478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017" y="1524000"/>
            <a:ext cx="4400946" cy="14478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174" y="3429000"/>
            <a:ext cx="5169586" cy="132796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292" y="5425954"/>
            <a:ext cx="1790486" cy="128148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4967" y="5371545"/>
            <a:ext cx="1917633" cy="128148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6510" y="3722871"/>
            <a:ext cx="1735726" cy="13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1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设计对象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890016" y="798576"/>
            <a:ext cx="70302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latin typeface="+mn-ea"/>
                <a:ea typeface="+mn-ea"/>
              </a:rPr>
              <a:t>材料：介质、金属？</a:t>
            </a:r>
            <a:endParaRPr lang="en-US" altLang="zh-CN" sz="2400" b="1" dirty="0" smtClean="0">
              <a:latin typeface="+mn-ea"/>
              <a:ea typeface="+mn-ea"/>
            </a:endParaRPr>
          </a:p>
          <a:p>
            <a:r>
              <a:rPr lang="en-US" altLang="zh-CN" sz="2400" b="1" dirty="0">
                <a:latin typeface="+mn-ea"/>
                <a:ea typeface="+mn-ea"/>
              </a:rPr>
              <a:t>SOI </a:t>
            </a:r>
            <a:r>
              <a:rPr lang="zh-CN" altLang="en-US" sz="2400" b="1" dirty="0" smtClean="0">
                <a:latin typeface="+mn-ea"/>
                <a:ea typeface="+mn-ea"/>
              </a:rPr>
              <a:t>（</a:t>
            </a:r>
            <a:r>
              <a:rPr lang="en-US" altLang="zh-CN" sz="2400" b="1" dirty="0" smtClean="0">
                <a:latin typeface="+mn-ea"/>
                <a:ea typeface="+mn-ea"/>
              </a:rPr>
              <a:t>Silicon </a:t>
            </a:r>
            <a:r>
              <a:rPr lang="en-US" altLang="zh-CN" sz="2400" b="1" dirty="0">
                <a:latin typeface="+mn-ea"/>
                <a:ea typeface="+mn-ea"/>
              </a:rPr>
              <a:t>on </a:t>
            </a:r>
            <a:r>
              <a:rPr lang="en-US" altLang="zh-CN" sz="2400" b="1" dirty="0" smtClean="0">
                <a:latin typeface="+mn-ea"/>
                <a:ea typeface="+mn-ea"/>
              </a:rPr>
              <a:t>insulator</a:t>
            </a:r>
            <a:r>
              <a:rPr lang="zh-CN" altLang="en-US" sz="2400" b="1" dirty="0">
                <a:latin typeface="+mn-ea"/>
                <a:ea typeface="+mn-ea"/>
              </a:rPr>
              <a:t>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69197"/>
            <a:ext cx="2028825" cy="1809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1647861"/>
            <a:ext cx="4495800" cy="264908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86968" y="4324376"/>
            <a:ext cx="70302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latin typeface="+mn-ea"/>
                <a:ea typeface="+mn-ea"/>
              </a:rPr>
              <a:t>金属超表面</a:t>
            </a:r>
            <a:endParaRPr lang="zh-CN" altLang="en-US" sz="2400" b="1" dirty="0">
              <a:latin typeface="+mn-ea"/>
              <a:ea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4786041"/>
            <a:ext cx="6481762" cy="170954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647661" y="4351808"/>
            <a:ext cx="70302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+mn-ea"/>
                <a:ea typeface="+mn-ea"/>
              </a:rPr>
              <a:t>SPP(surface </a:t>
            </a:r>
            <a:r>
              <a:rPr lang="en-US" altLang="zh-CN" sz="2400" b="1" dirty="0" err="1">
                <a:solidFill>
                  <a:srgbClr val="FF0000"/>
                </a:solidFill>
                <a:latin typeface="+mn-ea"/>
                <a:ea typeface="+mn-ea"/>
              </a:rPr>
              <a:t>plasmon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  <a:ea typeface="+mn-ea"/>
              </a:rPr>
              <a:t> polarization)</a:t>
            </a:r>
            <a:endParaRPr lang="zh-CN" altLang="en-US" sz="2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00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设计算法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036983" y="838200"/>
            <a:ext cx="703027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latin typeface="+mn-ea"/>
                <a:ea typeface="+mn-ea"/>
                <a:cs typeface="Times New Roman" panose="02020603050405020304" pitchFamily="18" charset="0"/>
              </a:rPr>
              <a:t>基于</a:t>
            </a:r>
            <a:r>
              <a:rPr lang="zh-CN" altLang="en-US" sz="2800" b="1" dirty="0">
                <a:latin typeface="+mn-ea"/>
                <a:ea typeface="+mn-ea"/>
                <a:cs typeface="Times New Roman" panose="02020603050405020304" pitchFamily="18" charset="0"/>
              </a:rPr>
              <a:t>适应度</a:t>
            </a:r>
            <a:r>
              <a:rPr lang="zh-CN" altLang="en-US" sz="2800" b="1" dirty="0" smtClean="0">
                <a:latin typeface="+mn-ea"/>
                <a:ea typeface="+mn-ea"/>
                <a:cs typeface="Times New Roman" panose="02020603050405020304" pitchFamily="18" charset="0"/>
              </a:rPr>
              <a:t>的演进类算法</a:t>
            </a:r>
            <a:endParaRPr lang="en-US" altLang="zh-CN" sz="2800" b="1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78222" y="1505187"/>
            <a:ext cx="11144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 smtClean="0">
                <a:latin typeface="+mn-ea"/>
              </a:rPr>
              <a:t>遗传算法</a:t>
            </a:r>
            <a:endParaRPr lang="en-US" altLang="zh-CN" b="1" dirty="0" smtClean="0">
              <a:latin typeface="+mn-ea"/>
            </a:endParaRPr>
          </a:p>
          <a:p>
            <a:pPr algn="ctr"/>
            <a:r>
              <a:rPr lang="en-US" altLang="zh-CN" b="1" dirty="0" smtClean="0">
                <a:latin typeface="+mn-ea"/>
              </a:rPr>
              <a:t>GA 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7004821" y="1446253"/>
            <a:ext cx="13468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 smtClean="0">
                <a:latin typeface="+mn-ea"/>
              </a:rPr>
              <a:t>粒子群算法</a:t>
            </a:r>
            <a:endParaRPr lang="en-US" altLang="zh-CN" b="1" dirty="0" smtClean="0">
              <a:latin typeface="+mn-ea"/>
            </a:endParaRPr>
          </a:p>
          <a:p>
            <a:pPr algn="ctr"/>
            <a:r>
              <a:rPr lang="en-US" altLang="zh-CN" b="1" dirty="0">
                <a:latin typeface="+mn-ea"/>
              </a:rPr>
              <a:t>PSO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2895600" y="1478577"/>
            <a:ext cx="22765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 smtClean="0">
                <a:latin typeface="+mn-ea"/>
              </a:rPr>
              <a:t>直接二进制搜索算法</a:t>
            </a:r>
            <a:endParaRPr lang="en-US" altLang="zh-CN" b="1" dirty="0" smtClean="0">
              <a:latin typeface="+mn-ea"/>
            </a:endParaRPr>
          </a:p>
          <a:p>
            <a:pPr algn="ctr"/>
            <a:r>
              <a:rPr lang="en-US" altLang="zh-CN" b="1" dirty="0" smtClean="0">
                <a:latin typeface="+mn-ea"/>
              </a:rPr>
              <a:t>DBS</a:t>
            </a:r>
            <a:endParaRPr lang="zh-CN" alt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978222" y="2438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5166259"/>
              </p:ext>
            </p:extLst>
          </p:nvPr>
        </p:nvGraphicFramePr>
        <p:xfrm>
          <a:off x="793454" y="2247781"/>
          <a:ext cx="1828800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r:id="rId3" imgW="1981096" imgH="3838455" progId="Visio.Drawing.15">
                  <p:embed/>
                </p:oleObj>
              </mc:Choice>
              <mc:Fallback>
                <p:oleObj r:id="rId3" imgW="1981096" imgH="383845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454" y="2247781"/>
                        <a:ext cx="1828800" cy="3562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3124200" y="2362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8292499"/>
              </p:ext>
            </p:extLst>
          </p:nvPr>
        </p:nvGraphicFramePr>
        <p:xfrm>
          <a:off x="6553200" y="2407920"/>
          <a:ext cx="2463800" cy="337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r:id="rId5" imgW="2847876" imgH="3876786" progId="Visio.Drawing.15">
                  <p:embed/>
                </p:oleObj>
              </mc:Choice>
              <mc:Fallback>
                <p:oleObj r:id="rId5" imgW="2847876" imgH="3876786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2407920"/>
                        <a:ext cx="2463800" cy="337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5736243" y="2057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4149171"/>
              </p:ext>
            </p:extLst>
          </p:nvPr>
        </p:nvGraphicFramePr>
        <p:xfrm>
          <a:off x="2441427" y="2244733"/>
          <a:ext cx="4292600" cy="431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r:id="rId7" imgW="4981489" imgH="4905503" progId="Visio.Drawing.15">
                  <p:embed/>
                </p:oleObj>
              </mc:Choice>
              <mc:Fallback>
                <p:oleObj r:id="rId7" imgW="4981489" imgH="4905503" progId="Visio.Drawing.15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1427" y="2244733"/>
                        <a:ext cx="4292600" cy="431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998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设计算法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036983" y="838200"/>
            <a:ext cx="70302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latin typeface="+mn-ea"/>
                <a:ea typeface="+mn-ea"/>
                <a:cs typeface="Times New Roman" panose="02020603050405020304" pitchFamily="18" charset="0"/>
              </a:rPr>
              <a:t>建模算法</a:t>
            </a:r>
            <a:endParaRPr lang="en-US" altLang="zh-CN" sz="2800" b="1" dirty="0" smtClean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66800" y="2590800"/>
            <a:ext cx="70302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latin typeface="+mn-ea"/>
                <a:ea typeface="+mn-ea"/>
                <a:cs typeface="Times New Roman" panose="02020603050405020304" pitchFamily="18" charset="0"/>
              </a:rPr>
              <a:t>拓扑优化算法</a:t>
            </a:r>
            <a:endParaRPr lang="en-US" altLang="zh-CN" sz="2800" b="1" dirty="0" smtClean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66800" y="4584186"/>
            <a:ext cx="70302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latin typeface="+mn-ea"/>
                <a:ea typeface="+mn-ea"/>
                <a:cs typeface="Times New Roman" panose="02020603050405020304" pitchFamily="18" charset="0"/>
              </a:rPr>
              <a:t>目标优先优化算法</a:t>
            </a:r>
            <a:endParaRPr lang="en-US" altLang="zh-CN" sz="2800" b="1" dirty="0" smtClean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762000"/>
            <a:ext cx="4542949" cy="291967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447800" y="1729016"/>
            <a:ext cx="70302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结构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参数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&lt;-&gt;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特征</a:t>
            </a:r>
            <a:endParaRPr lang="en-US" altLang="zh-CN" sz="2000" b="1" dirty="0" smtClean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/>
          <p:nvPr/>
        </p:nvPicPr>
        <p:blipFill>
          <a:blip r:embed="rId3"/>
          <a:stretch>
            <a:fillRect/>
          </a:stretch>
        </p:blipFill>
        <p:spPr>
          <a:xfrm>
            <a:off x="1295400" y="3096142"/>
            <a:ext cx="1905000" cy="1525800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4"/>
          <a:stretch>
            <a:fillRect/>
          </a:stretch>
        </p:blipFill>
        <p:spPr>
          <a:xfrm>
            <a:off x="1143000" y="5151836"/>
            <a:ext cx="5029200" cy="1425735"/>
          </a:xfrm>
          <a:prstGeom prst="rect">
            <a:avLst/>
          </a:prstGeom>
        </p:spPr>
      </p:pic>
      <p:pic>
        <p:nvPicPr>
          <p:cNvPr id="11" name="内容占位符 5"/>
          <p:cNvPicPr>
            <a:picLocks noGrp="1" noChangeAspect="1"/>
          </p:cNvPicPr>
          <p:nvPr>
            <p:ph idx="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0" t="76982" r="22414"/>
          <a:stretch/>
        </p:blipFill>
        <p:spPr>
          <a:xfrm>
            <a:off x="1139687" y="5128645"/>
            <a:ext cx="6884504" cy="1480930"/>
          </a:xfrm>
        </p:spPr>
      </p:pic>
    </p:spTree>
    <p:extLst>
      <p:ext uri="{BB962C8B-B14F-4D97-AF65-F5344CB8AC3E}">
        <p14:creationId xmlns:p14="http://schemas.microsoft.com/office/powerpoint/2010/main" val="40520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设计目标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036983" y="838200"/>
            <a:ext cx="70302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latin typeface="+mn-ea"/>
                <a:ea typeface="+mn-ea"/>
                <a:cs typeface="Times New Roman" panose="02020603050405020304" pitchFamily="18" charset="0"/>
              </a:rPr>
              <a:t>针对具体参数的优化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2000" y="1466165"/>
            <a:ext cx="31566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latin typeface="+mn-ea"/>
                <a:ea typeface="+mn-ea"/>
              </a:rPr>
              <a:t>例</a:t>
            </a:r>
            <a:r>
              <a:rPr lang="en-US" altLang="zh-CN" sz="2000" b="1" dirty="0" smtClean="0">
                <a:latin typeface="+mn-ea"/>
                <a:ea typeface="+mn-ea"/>
              </a:rPr>
              <a:t>1</a:t>
            </a:r>
            <a:r>
              <a:rPr lang="zh-CN" altLang="en-US" sz="2000" b="1" dirty="0" smtClean="0">
                <a:latin typeface="+mn-ea"/>
                <a:ea typeface="+mn-ea"/>
              </a:rPr>
              <a:t>：使用遗传算法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r>
              <a:rPr lang="en-US" altLang="zh-CN" sz="2000" b="1" dirty="0" smtClean="0">
                <a:latin typeface="+mn-ea"/>
                <a:ea typeface="+mn-ea"/>
              </a:rPr>
              <a:t>     </a:t>
            </a:r>
            <a:r>
              <a:rPr lang="zh-CN" altLang="en-US" sz="2000" b="1" dirty="0" smtClean="0">
                <a:latin typeface="+mn-ea"/>
                <a:ea typeface="+mn-ea"/>
              </a:rPr>
              <a:t>优化非线性转换效率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42072" y="1466165"/>
            <a:ext cx="31534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latin typeface="+mn-ea"/>
                <a:ea typeface="+mn-ea"/>
              </a:rPr>
              <a:t>例</a:t>
            </a:r>
            <a:r>
              <a:rPr lang="en-US" altLang="zh-CN" sz="2000" b="1" dirty="0" smtClean="0">
                <a:latin typeface="+mn-ea"/>
                <a:ea typeface="+mn-ea"/>
              </a:rPr>
              <a:t>2</a:t>
            </a:r>
            <a:r>
              <a:rPr lang="zh-CN" altLang="en-US" sz="2000" b="1" dirty="0" smtClean="0">
                <a:latin typeface="+mn-ea"/>
                <a:ea typeface="+mn-ea"/>
              </a:rPr>
              <a:t>：使用多种梯度类算法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r>
              <a:rPr lang="en-US" altLang="zh-CN" sz="2000" b="1" dirty="0">
                <a:latin typeface="+mn-ea"/>
                <a:ea typeface="+mn-ea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</a:rPr>
              <a:t>    </a:t>
            </a:r>
            <a:r>
              <a:rPr lang="zh-CN" altLang="en-US" sz="2000" b="1" dirty="0" smtClean="0">
                <a:latin typeface="+mn-ea"/>
                <a:ea typeface="+mn-ea"/>
              </a:rPr>
              <a:t>优化</a:t>
            </a:r>
            <a:r>
              <a:rPr lang="zh-CN" altLang="en-US" sz="2000" b="1" dirty="0">
                <a:latin typeface="+mn-ea"/>
                <a:ea typeface="+mn-ea"/>
              </a:rPr>
              <a:t>耦合效率</a:t>
            </a:r>
            <a:endParaRPr lang="zh-CN" altLang="en-US" sz="2000" dirty="0">
              <a:latin typeface="+mn-ea"/>
              <a:ea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99" y="2174051"/>
            <a:ext cx="2978234" cy="2709672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174051"/>
            <a:ext cx="3144520" cy="2218055"/>
          </a:xfrm>
          <a:prstGeom prst="rect">
            <a:avLst/>
          </a:prstGeom>
        </p:spPr>
      </p:pic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198226"/>
              </p:ext>
            </p:extLst>
          </p:nvPr>
        </p:nvGraphicFramePr>
        <p:xfrm>
          <a:off x="4552122" y="4663948"/>
          <a:ext cx="4277360" cy="1270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5615">
                  <a:extLst>
                    <a:ext uri="{9D8B030D-6E8A-4147-A177-3AD203B41FA5}">
                      <a16:colId xmlns:a16="http://schemas.microsoft.com/office/drawing/2014/main" val="1060201016"/>
                    </a:ext>
                  </a:extLst>
                </a:gridCol>
                <a:gridCol w="1425615">
                  <a:extLst>
                    <a:ext uri="{9D8B030D-6E8A-4147-A177-3AD203B41FA5}">
                      <a16:colId xmlns:a16="http://schemas.microsoft.com/office/drawing/2014/main" val="1469990993"/>
                    </a:ext>
                  </a:extLst>
                </a:gridCol>
                <a:gridCol w="1426130">
                  <a:extLst>
                    <a:ext uri="{9D8B030D-6E8A-4147-A177-3AD203B41FA5}">
                      <a16:colId xmlns:a16="http://schemas.microsoft.com/office/drawing/2014/main" val="13441870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算法名称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最高透射率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最低透射率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21526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GA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75.1%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55.6%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262941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BPSO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70.6%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50.7%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6184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SA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78%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69%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425645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MDBS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94.7%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93%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0610418"/>
                  </a:ext>
                </a:extLst>
              </a:tr>
            </a:tbl>
          </a:graphicData>
        </a:graphic>
      </p:graphicFrame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3962401"/>
            <a:ext cx="3286560" cy="251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9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华文中宋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4866</TotalTime>
  <Words>739</Words>
  <Application>Microsoft Office PowerPoint</Application>
  <PresentationFormat>全屏显示(4:3)</PresentationFormat>
  <Paragraphs>91</Paragraphs>
  <Slides>13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华光姚体_CNKI</vt:lpstr>
      <vt:lpstr>华文中宋</vt:lpstr>
      <vt:lpstr>宋体</vt:lpstr>
      <vt:lpstr>Arial</vt:lpstr>
      <vt:lpstr>Arial Black</vt:lpstr>
      <vt:lpstr>Times New Roman</vt:lpstr>
      <vt:lpstr>默认设计模板</vt:lpstr>
      <vt:lpstr>Visio.Drawing.15</vt:lpstr>
      <vt:lpstr>PowerPoint 演示文稿</vt:lpstr>
      <vt:lpstr>微纳光子器件的智能设计</vt:lpstr>
      <vt:lpstr>PowerPoint 演示文稿</vt:lpstr>
      <vt:lpstr>PowerPoint 演示文稿</vt:lpstr>
      <vt:lpstr>设计对象</vt:lpstr>
      <vt:lpstr>设计对象</vt:lpstr>
      <vt:lpstr>设计算法</vt:lpstr>
      <vt:lpstr>设计算法</vt:lpstr>
      <vt:lpstr>设计目标</vt:lpstr>
      <vt:lpstr>设计目标</vt:lpstr>
      <vt:lpstr>设计目标</vt:lpstr>
      <vt:lpstr>References：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yu shuai</cp:lastModifiedBy>
  <cp:revision>179</cp:revision>
  <cp:lastPrinted>1601-01-01T00:00:00Z</cp:lastPrinted>
  <dcterms:created xsi:type="dcterms:W3CDTF">1601-01-01T00:00:00Z</dcterms:created>
  <dcterms:modified xsi:type="dcterms:W3CDTF">2020-07-28T08:32:08Z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